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5.png" ContentType="image/png"/>
  <Override PartName="/ppt/media/image4.jpeg" ContentType="image/jpeg"/>
  <Override PartName="/ppt/media/image3.png" ContentType="image/png"/>
  <Override PartName="/ppt/media/image1.png" ContentType="image/png"/>
  <Override PartName="/ppt/media/image2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</p:sldIdLst>
  <p:sldSz cx="32404050" cy="504063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19640" y="11761920"/>
            <a:ext cx="2916432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19640" y="29137320"/>
            <a:ext cx="2916432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619640" y="117619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6563600" y="117619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619640" y="291373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6563600" y="291373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619640" y="11761920"/>
            <a:ext cx="939060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1480040" y="11761920"/>
            <a:ext cx="939060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1340800" y="11761920"/>
            <a:ext cx="939060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619640" y="29137320"/>
            <a:ext cx="939060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1480040" y="29137320"/>
            <a:ext cx="939060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21340800" y="29137320"/>
            <a:ext cx="939060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619640" y="11761920"/>
            <a:ext cx="29164320" cy="33265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619640" y="11761920"/>
            <a:ext cx="29164320" cy="3326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619640" y="11761920"/>
            <a:ext cx="14231880" cy="3326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6563600" y="11761920"/>
            <a:ext cx="14231880" cy="3326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619640" y="2019240"/>
            <a:ext cx="29164320" cy="3894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619640" y="117619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6563600" y="11761920"/>
            <a:ext cx="14231880" cy="3326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1619640" y="291373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619640" y="11761920"/>
            <a:ext cx="29164320" cy="33265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619640" y="11761920"/>
            <a:ext cx="14231880" cy="3326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6563600" y="117619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6563600" y="291373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619640" y="117619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6563600" y="117619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1619640" y="29137320"/>
            <a:ext cx="2916432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619640" y="11761920"/>
            <a:ext cx="2916432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619640" y="29137320"/>
            <a:ext cx="2916432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619640" y="117619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6563600" y="117619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619640" y="291373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6563600" y="291373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619640" y="11761920"/>
            <a:ext cx="939060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11480040" y="11761920"/>
            <a:ext cx="939060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21340800" y="11761920"/>
            <a:ext cx="939060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1619640" y="29137320"/>
            <a:ext cx="939060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11480040" y="29137320"/>
            <a:ext cx="939060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21340800" y="29137320"/>
            <a:ext cx="939060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619640" y="11761920"/>
            <a:ext cx="29164320" cy="3326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619640" y="11761920"/>
            <a:ext cx="14231880" cy="3326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6563600" y="11761920"/>
            <a:ext cx="14231880" cy="3326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619640" y="2019240"/>
            <a:ext cx="29164320" cy="3894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619640" y="117619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6563600" y="11761920"/>
            <a:ext cx="14231880" cy="3326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619640" y="291373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619640" y="11761920"/>
            <a:ext cx="14231880" cy="33265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6563600" y="117619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6563600" y="291373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619640" y="117619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6563600" y="11761920"/>
            <a:ext cx="1423188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619640" y="29137320"/>
            <a:ext cx="29164320" cy="15867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430360" y="15658560"/>
            <a:ext cx="27543240" cy="10804320"/>
          </a:xfrm>
          <a:prstGeom prst="rect">
            <a:avLst/>
          </a:prstGeom>
        </p:spPr>
        <p:txBody>
          <a:bodyPr lIns="197280" rIns="197280" tIns="98640" bIns="98640" anchor="ctr"/>
          <a:p>
            <a:pPr algn="ctr">
              <a:lnSpc>
                <a:spcPct val="100000"/>
              </a:lnSpc>
            </a:pPr>
            <a:r>
              <a:rPr b="0" lang="it-IT" sz="9500" spc="-1" strike="noStrike">
                <a:solidFill>
                  <a:srgbClr val="000000"/>
                </a:solidFill>
                <a:latin typeface="Calibri"/>
              </a:rPr>
              <a:t>Fare clic per modificare lo stile del </a:t>
            </a:r>
            <a:r>
              <a:rPr b="0" lang="it-IT" sz="9500" spc="-1" strike="noStrike">
                <a:solidFill>
                  <a:srgbClr val="000000"/>
                </a:solidFill>
                <a:latin typeface="Calibri"/>
              </a:rPr>
              <a:t>titolo</a:t>
            </a:r>
            <a:endParaRPr b="0" lang="it-IT" sz="9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1619640" y="46718640"/>
            <a:ext cx="7561440" cy="2684160"/>
          </a:xfrm>
          <a:prstGeom prst="rect">
            <a:avLst/>
          </a:prstGeom>
        </p:spPr>
        <p:txBody>
          <a:bodyPr lIns="197280" rIns="197280" tIns="98640" bIns="98640" anchor="ctr"/>
          <a:p>
            <a:pPr>
              <a:lnSpc>
                <a:spcPct val="100000"/>
              </a:lnSpc>
            </a:pPr>
            <a:fld id="{BC88A1B3-F000-4342-BAD7-A591547B0A5B}" type="datetime">
              <a:rPr b="0" lang="it-IT" sz="2600" spc="-1" strike="noStrike">
                <a:solidFill>
                  <a:srgbClr val="8b8b8b"/>
                </a:solidFill>
                <a:latin typeface="Calibri"/>
              </a:rPr>
              <a:t>05/09/19</a:t>
            </a:fld>
            <a:endParaRPr b="0" lang="it-IT" sz="26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1072160" y="46718640"/>
            <a:ext cx="10259640" cy="2684160"/>
          </a:xfrm>
          <a:prstGeom prst="rect">
            <a:avLst/>
          </a:prstGeom>
        </p:spPr>
        <p:txBody>
          <a:bodyPr lIns="197280" rIns="197280" tIns="98640" bIns="98640"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23222520" y="46718640"/>
            <a:ext cx="7561440" cy="2684160"/>
          </a:xfrm>
          <a:prstGeom prst="rect">
            <a:avLst/>
          </a:prstGeom>
        </p:spPr>
        <p:txBody>
          <a:bodyPr lIns="197280" rIns="197280" tIns="98640" bIns="98640" anchor="ctr"/>
          <a:p>
            <a:pPr algn="r">
              <a:lnSpc>
                <a:spcPct val="100000"/>
              </a:lnSpc>
            </a:pPr>
            <a:fld id="{08C878EE-2A79-4A2C-BCCC-9515D9F51779}" type="slidenum">
              <a:rPr b="0" lang="it-IT" sz="26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26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620000" y="11795040"/>
            <a:ext cx="29162880" cy="2923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69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52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it-IT" sz="52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43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it-IT" sz="43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43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it-IT" sz="43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619640" y="2019240"/>
            <a:ext cx="29164320" cy="8400600"/>
          </a:xfrm>
          <a:prstGeom prst="rect">
            <a:avLst/>
          </a:prstGeom>
        </p:spPr>
        <p:txBody>
          <a:bodyPr lIns="197280" rIns="197280" tIns="98640" bIns="98640" anchor="ctr"/>
          <a:p>
            <a:pPr algn="ctr">
              <a:lnSpc>
                <a:spcPct val="100000"/>
              </a:lnSpc>
            </a:pPr>
            <a:r>
              <a:rPr b="0" lang="it-IT" sz="9500" spc="-1" strike="noStrike">
                <a:solidFill>
                  <a:srgbClr val="000000"/>
                </a:solidFill>
                <a:latin typeface="Calibri"/>
              </a:rPr>
              <a:t>Fare clic per modificare lo stile del titolo</a:t>
            </a:r>
            <a:endParaRPr b="0" lang="it-IT" sz="9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619640" y="11761920"/>
            <a:ext cx="29164320" cy="33265800"/>
          </a:xfrm>
          <a:prstGeom prst="rect">
            <a:avLst/>
          </a:prstGeom>
        </p:spPr>
        <p:txBody>
          <a:bodyPr lIns="197280" rIns="197280" tIns="98640" bIns="98640"/>
          <a:p>
            <a:pPr marL="738360" indent="-738000">
              <a:lnSpc>
                <a:spcPct val="100000"/>
              </a:lnSpc>
              <a:spcBef>
                <a:spcPts val="1380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6900" spc="-1" strike="noStrike">
                <a:solidFill>
                  <a:srgbClr val="000000"/>
                </a:solidFill>
                <a:latin typeface="Calibri"/>
              </a:rPr>
              <a:t>Fare clic per modificare stili del testo dello schema</a:t>
            </a:r>
            <a:endParaRPr b="0" lang="it-IT" sz="6900" spc="-1" strike="noStrike">
              <a:solidFill>
                <a:srgbClr val="000000"/>
              </a:solidFill>
              <a:latin typeface="Calibri"/>
            </a:endParaRPr>
          </a:p>
          <a:p>
            <a:pPr lvl="1" marL="1601640" indent="-6156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6000" spc="-1" strike="noStrike">
                <a:solidFill>
                  <a:srgbClr val="000000"/>
                </a:solidFill>
                <a:latin typeface="Calibri"/>
              </a:rPr>
              <a:t>Secondo livello</a:t>
            </a:r>
            <a:endParaRPr b="0" lang="it-IT" sz="6000" spc="-1" strike="noStrike">
              <a:solidFill>
                <a:srgbClr val="000000"/>
              </a:solidFill>
              <a:latin typeface="Calibri"/>
            </a:endParaRPr>
          </a:p>
          <a:p>
            <a:pPr lvl="2" marL="2463840" indent="-491760">
              <a:lnSpc>
                <a:spcPct val="100000"/>
              </a:lnSpc>
              <a:spcBef>
                <a:spcPts val="1040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5200" spc="-1" strike="noStrike">
                <a:solidFill>
                  <a:srgbClr val="000000"/>
                </a:solidFill>
                <a:latin typeface="Calibri"/>
              </a:rPr>
              <a:t>Terzo livello</a:t>
            </a:r>
            <a:endParaRPr b="0" lang="it-IT" sz="5200" spc="-1" strike="noStrike">
              <a:solidFill>
                <a:srgbClr val="000000"/>
              </a:solidFill>
              <a:latin typeface="Calibri"/>
            </a:endParaRPr>
          </a:p>
          <a:p>
            <a:pPr lvl="3" marL="3449520" indent="-491760">
              <a:lnSpc>
                <a:spcPct val="100000"/>
              </a:lnSpc>
              <a:spcBef>
                <a:spcPts val="859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4300" spc="-1" strike="noStrike">
                <a:solidFill>
                  <a:srgbClr val="000000"/>
                </a:solidFill>
                <a:latin typeface="Calibri"/>
              </a:rPr>
              <a:t>Quarto livello</a:t>
            </a:r>
            <a:endParaRPr b="0" lang="it-IT" sz="4300" spc="-1" strike="noStrike">
              <a:solidFill>
                <a:srgbClr val="000000"/>
              </a:solidFill>
              <a:latin typeface="Calibri"/>
            </a:endParaRPr>
          </a:p>
          <a:p>
            <a:pPr lvl="4" marL="4435560" indent="-491760">
              <a:lnSpc>
                <a:spcPct val="100000"/>
              </a:lnSpc>
              <a:spcBef>
                <a:spcPts val="859"/>
              </a:spcBef>
              <a:buClr>
                <a:srgbClr val="000000"/>
              </a:buClr>
              <a:buFont typeface="Arial"/>
              <a:buChar char="»"/>
            </a:pPr>
            <a:r>
              <a:rPr b="0" lang="it-IT" sz="4300" spc="-1" strike="noStrike">
                <a:solidFill>
                  <a:srgbClr val="000000"/>
                </a:solidFill>
                <a:latin typeface="Calibri"/>
              </a:rPr>
              <a:t>Quinto livello</a:t>
            </a:r>
            <a:endParaRPr b="0" lang="it-IT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1619640" y="46718640"/>
            <a:ext cx="7561440" cy="2684160"/>
          </a:xfrm>
          <a:prstGeom prst="rect">
            <a:avLst/>
          </a:prstGeom>
        </p:spPr>
        <p:txBody>
          <a:bodyPr lIns="197280" rIns="197280" tIns="98640" bIns="98640" anchor="ctr"/>
          <a:p>
            <a:pPr>
              <a:lnSpc>
                <a:spcPct val="100000"/>
              </a:lnSpc>
            </a:pPr>
            <a:fld id="{A5424292-AF74-44F4-BC25-824761DCBD0D}" type="datetime">
              <a:rPr b="0" lang="it-IT" sz="2600" spc="-1" strike="noStrike">
                <a:solidFill>
                  <a:srgbClr val="8b8b8b"/>
                </a:solidFill>
                <a:latin typeface="Calibri"/>
              </a:rPr>
              <a:t>05/09/19</a:t>
            </a:fld>
            <a:endParaRPr b="0" lang="it-IT" sz="26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11072160" y="46718640"/>
            <a:ext cx="10259640" cy="2684160"/>
          </a:xfrm>
          <a:prstGeom prst="rect">
            <a:avLst/>
          </a:prstGeom>
        </p:spPr>
        <p:txBody>
          <a:bodyPr lIns="197280" rIns="197280" tIns="98640" bIns="98640"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23222520" y="46718640"/>
            <a:ext cx="7561440" cy="2684160"/>
          </a:xfrm>
          <a:prstGeom prst="rect">
            <a:avLst/>
          </a:prstGeom>
        </p:spPr>
        <p:txBody>
          <a:bodyPr lIns="197280" rIns="197280" tIns="98640" bIns="98640" anchor="ctr"/>
          <a:p>
            <a:pPr algn="r">
              <a:lnSpc>
                <a:spcPct val="100000"/>
              </a:lnSpc>
            </a:pPr>
            <a:fld id="{9D907340-98E5-47CA-B433-F43E6ABD9DC8}" type="slidenum">
              <a:rPr b="0" lang="it-IT" sz="26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2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5" descr=""/>
          <p:cNvPicPr/>
          <p:nvPr/>
        </p:nvPicPr>
        <p:blipFill>
          <a:blip r:embed="rId1"/>
          <a:stretch/>
        </p:blipFill>
        <p:spPr>
          <a:xfrm>
            <a:off x="16174440" y="8812080"/>
            <a:ext cx="15836400" cy="8546400"/>
          </a:xfrm>
          <a:prstGeom prst="rect">
            <a:avLst/>
          </a:prstGeom>
          <a:ln>
            <a:noFill/>
          </a:ln>
        </p:spPr>
      </p:pic>
      <p:pic>
        <p:nvPicPr>
          <p:cNvPr id="83" name="Picture 6" descr=""/>
          <p:cNvPicPr/>
          <p:nvPr/>
        </p:nvPicPr>
        <p:blipFill>
          <a:blip r:embed="rId2"/>
          <a:stretch/>
        </p:blipFill>
        <p:spPr>
          <a:xfrm>
            <a:off x="599040" y="8812080"/>
            <a:ext cx="15265440" cy="8515440"/>
          </a:xfrm>
          <a:prstGeom prst="rect">
            <a:avLst/>
          </a:prstGeom>
          <a:ln>
            <a:noFill/>
          </a:ln>
        </p:spPr>
      </p:pic>
      <p:pic>
        <p:nvPicPr>
          <p:cNvPr id="84" name="Picture 7" descr=""/>
          <p:cNvPicPr/>
          <p:nvPr/>
        </p:nvPicPr>
        <p:blipFill>
          <a:blip r:embed="rId3"/>
          <a:stretch/>
        </p:blipFill>
        <p:spPr>
          <a:xfrm>
            <a:off x="948600" y="467640"/>
            <a:ext cx="21674160" cy="4844880"/>
          </a:xfrm>
          <a:prstGeom prst="rect">
            <a:avLst/>
          </a:prstGeom>
          <a:ln>
            <a:noFill/>
          </a:ln>
        </p:spPr>
      </p:pic>
      <p:pic>
        <p:nvPicPr>
          <p:cNvPr id="85" name="Picture 9" descr=""/>
          <p:cNvPicPr/>
          <p:nvPr/>
        </p:nvPicPr>
        <p:blipFill>
          <a:blip r:embed="rId4"/>
          <a:stretch/>
        </p:blipFill>
        <p:spPr>
          <a:xfrm>
            <a:off x="23690880" y="467640"/>
            <a:ext cx="7776360" cy="777636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569160" y="5443560"/>
            <a:ext cx="21458160" cy="277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it-IT" sz="8800" spc="-1" strike="noStrike">
                <a:solidFill>
                  <a:srgbClr val="000000"/>
                </a:solidFill>
                <a:latin typeface="Calibri"/>
              </a:rPr>
              <a:t>Corsa non competitiva di 6 km </a:t>
            </a:r>
            <a:endParaRPr b="0" lang="it-IT" sz="8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it-IT" sz="8800" spc="-1" strike="noStrike">
                <a:solidFill>
                  <a:srgbClr val="000000"/>
                </a:solidFill>
                <a:latin typeface="Calibri"/>
              </a:rPr>
              <a:t>Venerdì 27 settembre</a:t>
            </a:r>
            <a:endParaRPr b="0" lang="it-IT" sz="88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4617360" y="18650520"/>
            <a:ext cx="2311416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it-IT" sz="6000" spc="-1" strike="noStrike">
                <a:solidFill>
                  <a:srgbClr val="000000"/>
                </a:solidFill>
                <a:latin typeface="Calibri"/>
              </a:rPr>
              <a:t>Partenza corsa – ore 15:30   Iscrizione GRATUITA</a:t>
            </a:r>
            <a:endParaRPr b="0" lang="it-IT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6000" spc="-1" strike="noStrike">
              <a:latin typeface="Arial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5"/>
          <a:stretch/>
        </p:blipFill>
        <p:spPr>
          <a:xfrm>
            <a:off x="5112720" y="20589480"/>
            <a:ext cx="22920480" cy="26431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088360" y="3859920"/>
            <a:ext cx="28370880" cy="479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8000" spc="-1" strike="noStrike">
                <a:solidFill>
                  <a:srgbClr val="ff0000"/>
                </a:solidFill>
                <a:latin typeface="Calibri"/>
              </a:rPr>
              <a:t>REGOLAMENTO</a:t>
            </a:r>
            <a:endParaRPr b="0" lang="it-IT" sz="8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8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8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8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5400" spc="-1" strike="noStrike">
                <a:solidFill>
                  <a:srgbClr val="000000"/>
                </a:solidFill>
                <a:latin typeface="Calibri"/>
              </a:rPr>
              <a:t>CNRun è una manifestazione podistica non competitiva sulla distanza di Km 6, su percorso completamente asfaltato (3 giri da 2 km) all’interno dell’Area della Ricerca di Montelibretti. </a:t>
            </a: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5400" spc="-1" strike="noStrike">
                <a:solidFill>
                  <a:srgbClr val="000000"/>
                </a:solidFill>
                <a:latin typeface="Calibri"/>
              </a:rPr>
              <a:t>La manifestazione si intende a corsa o passo libero, e non prevede rilevazione del tempo di percorrenza. Ogni partecipante è libero di coprire il percorso al passo che ritiene più opportuno in base al suo stato fisico di preparazione. E’ però previsto un tempo limite di 1 ora per il completamento del percorso.</a:t>
            </a: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5400" spc="-1" strike="noStrike">
                <a:solidFill>
                  <a:srgbClr val="000000"/>
                </a:solidFill>
                <a:latin typeface="Calibri"/>
              </a:rPr>
              <a:t>Verrà comunque stilato un ordine di arrivo. I primi 5 uomini e le prime 5 donne saranno invitati a compilare un questionario con 10 facili domande a carattere scientifico. La somma dei punti ottenuti nella valutazione delle risposte (1 punto per ogni risposta esatta, -1 punto per ogni risposta errata), e dei punti attribuiti in base all’ordine di arrivo della corsa (5 punti al primo/a, 4 al secondo/a e così via, fino ad 1 punto al quinto/a) darà luogo ad una graduatoria combinata finale, con premiazione dei primi 5 classificati. Nel caso in cui il numero di donne arrivate sia inferiore a 5, si procederà all’inclusione di ulteriori uomini fino al raggiungimento delle 10 unità.</a:t>
            </a: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5400" spc="-1" strike="noStrike">
                <a:solidFill>
                  <a:srgbClr val="000000"/>
                </a:solidFill>
                <a:latin typeface="Calibri"/>
              </a:rPr>
              <a:t>In caso di condizioni metereologiche sfavorevoli la manifestazione potrà essere annullata.</a:t>
            </a: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5400" spc="-1" strike="noStrike">
                <a:solidFill>
                  <a:srgbClr val="000000"/>
                </a:solidFill>
                <a:latin typeface="Calibri"/>
              </a:rPr>
              <a:t>Sarà assicurata la presenza sull’Area di un medico per prestare le eventuali operazioni di primo soccorso.</a:t>
            </a: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5400" spc="-1" strike="noStrike">
                <a:solidFill>
                  <a:srgbClr val="000000"/>
                </a:solidFill>
                <a:latin typeface="Calibri"/>
              </a:rPr>
              <a:t>La partecipazione è aperta a tutti, ed è completamente gratuita. Sarà sufficiente iscriversi sul sito (XXX) indicando nome cognome ed e-mail. Eventualmente, ci si potrà iscrivere sul posto fino a 30 minuti prima dell’inizio della corsa, fermo restando che, per motivi di sicurezza, le iscrizioni chiuderanno al raggiungimento dei 100 partecipanti.</a:t>
            </a: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5400" spc="-1" strike="noStrike">
                <a:solidFill>
                  <a:srgbClr val="000000"/>
                </a:solidFill>
                <a:latin typeface="Calibri"/>
              </a:rPr>
              <a:t>I dati forniti saranno trattati nel rispetto del norme previste dal D. Lgs. 30.6.2003 n.196.</a:t>
            </a: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5400" spc="-1" strike="noStrike">
                <a:solidFill>
                  <a:srgbClr val="000000"/>
                </a:solidFill>
                <a:latin typeface="Calibri"/>
              </a:rPr>
              <a:t>L’iscrizione comporta l’accettazione senza riserve del presente regolamento.</a:t>
            </a: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5400" spc="-1" strike="noStrike">
                <a:solidFill>
                  <a:srgbClr val="000000"/>
                </a:solidFill>
                <a:latin typeface="Calibri"/>
              </a:rPr>
              <a:t>La volontaria iscrizione e partecipazione alla manifestazione è considerata anche tacita dichiarazione di idoneità fisica per questa attività sportiva amatoriale non competitiva. L’Organizzazione pertanto, che in base alle vigenti normative non è tenuta a richiedere certificato medico di buona salute del partecipante, considera con l’iscrizione l’idoneità fisica inerente la normativa di legge prevista dal D.M. 28/02/1983 sulla tutela sanitaria per l’attività non competitiva e declina ogni responsabilità civile e penale per quanto fisicamente possa accadere, prima, durante e dopo la manifestazione. In considerazione di quanto appena letto, non è richiesto il Certificato medico.</a:t>
            </a: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5400" spc="-1" strike="noStrike">
                <a:solidFill>
                  <a:srgbClr val="000000"/>
                </a:solidFill>
                <a:latin typeface="Calibri"/>
              </a:rPr>
              <a:t>L’Organizzazione si riserva di modificare il presente regolamento in qualunque momento per i motivi che ritiene opportuni per una migliore organizzazione della manifestazione e/o per cause di forza maggiore.</a:t>
            </a: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5400" spc="-1" strike="noStrike">
                <a:solidFill>
                  <a:srgbClr val="000000"/>
                </a:solidFill>
                <a:latin typeface="Calibri"/>
              </a:rPr>
              <a:t>Eventuali modifiche agli orari, ai servizi e ai luoghi saranno comunicate ai partecipanti nei modi opportuni e comunque saranno evidenziate sul sito Internet (XXX).</a:t>
            </a:r>
            <a:endParaRPr b="0" lang="it-IT" sz="5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</TotalTime>
  <Application>LibreOffice/6.0.7.3$Linux_X86_64 LibreOffice_project/00m0$Build-3</Application>
  <Words>511</Words>
  <Paragraphs>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2015-02-18T14:17:22Z</dcterms:created>
  <dc:creator>Paoloxx</dc:creator>
  <dc:description/>
  <dc:language>it-IT</dc:language>
  <cp:lastModifiedBy>Marco</cp:lastModifiedBy>
  <cp:lastPrinted>2015-02-20T15:20:31Z</cp:lastPrinted>
  <dcterms:modified xsi:type="dcterms:W3CDTF">2019-09-03T10:09:27Z</dcterms:modified>
  <cp:revision>88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Personalizzato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</vt:i4>
  </property>
</Properties>
</file>